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EC4CBA4-11C1-4569-9B27-DD9D8C5BB9B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411962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EC4CBA4-11C1-4569-9B27-DD9D8C5BB9B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125228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EC4CBA4-11C1-4569-9B27-DD9D8C5BB9B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380744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EC4CBA4-11C1-4569-9B27-DD9D8C5BB9B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351780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EC4CBA4-11C1-4569-9B27-DD9D8C5BB9B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347455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EC4CBA4-11C1-4569-9B27-DD9D8C5BB9B7}"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138439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EC4CBA4-11C1-4569-9B27-DD9D8C5BB9B7}" type="datetimeFigureOut">
              <a:rPr lang="ar-IQ" smtClean="0"/>
              <a:t>01/04/1440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130987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EC4CBA4-11C1-4569-9B27-DD9D8C5BB9B7}" type="datetimeFigureOut">
              <a:rPr lang="ar-IQ" smtClean="0"/>
              <a:t>01/04/1440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252710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EC4CBA4-11C1-4569-9B27-DD9D8C5BB9B7}" type="datetimeFigureOut">
              <a:rPr lang="ar-IQ" smtClean="0"/>
              <a:t>01/04/1440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331805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C4CBA4-11C1-4569-9B27-DD9D8C5BB9B7}"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219248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C4CBA4-11C1-4569-9B27-DD9D8C5BB9B7}"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AD8BBCA-5031-44B4-A2BE-9E102DC9925C}" type="slidenum">
              <a:rPr lang="ar-IQ" smtClean="0"/>
              <a:t>‹#›</a:t>
            </a:fld>
            <a:endParaRPr lang="ar-IQ"/>
          </a:p>
        </p:txBody>
      </p:sp>
    </p:spTree>
    <p:extLst>
      <p:ext uri="{BB962C8B-B14F-4D97-AF65-F5344CB8AC3E}">
        <p14:creationId xmlns:p14="http://schemas.microsoft.com/office/powerpoint/2010/main" val="69167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EC4CBA4-11C1-4569-9B27-DD9D8C5BB9B7}"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AD8BBCA-5031-44B4-A2BE-9E102DC9925C}" type="slidenum">
              <a:rPr lang="ar-IQ" smtClean="0"/>
              <a:t>‹#›</a:t>
            </a:fld>
            <a:endParaRPr lang="ar-IQ"/>
          </a:p>
        </p:txBody>
      </p:sp>
    </p:spTree>
    <p:extLst>
      <p:ext uri="{BB962C8B-B14F-4D97-AF65-F5344CB8AC3E}">
        <p14:creationId xmlns:p14="http://schemas.microsoft.com/office/powerpoint/2010/main" val="3318067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b="1" dirty="0" err="1"/>
              <a:t>البايوكينماتيك</a:t>
            </a:r>
            <a:r>
              <a:rPr lang="ar-IQ" b="1" dirty="0"/>
              <a:t> الزاوي </a:t>
            </a:r>
            <a:r>
              <a:rPr lang="en-US" dirty="0"/>
              <a:t/>
            </a:r>
            <a:br>
              <a:rPr lang="en-US" dirty="0"/>
            </a:br>
            <a:endParaRPr lang="ar-IQ" dirty="0"/>
          </a:p>
        </p:txBody>
      </p:sp>
      <p:sp>
        <p:nvSpPr>
          <p:cNvPr id="3" name="عنوان فرعي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ar-IQ" dirty="0"/>
              <a:t>ويختص هذا الفرع من علم </a:t>
            </a:r>
            <a:r>
              <a:rPr lang="ar-IQ" dirty="0" err="1"/>
              <a:t>البايوميكانيك</a:t>
            </a:r>
            <a:r>
              <a:rPr lang="ar-IQ" dirty="0"/>
              <a:t> في دراسة الحركة ويصفها وصفا مجردا دون البحث في مسبباتها عندما تكون الحركة على شكل دوائر أجزاء من دوائر .</a:t>
            </a:r>
            <a:endParaRPr lang="en-US" dirty="0"/>
          </a:p>
          <a:p>
            <a:endParaRPr lang="ar-IQ" dirty="0"/>
          </a:p>
        </p:txBody>
      </p:sp>
    </p:spTree>
    <p:extLst>
      <p:ext uri="{BB962C8B-B14F-4D97-AF65-F5344CB8AC3E}">
        <p14:creationId xmlns:p14="http://schemas.microsoft.com/office/powerpoint/2010/main" val="36395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04664"/>
            <a:ext cx="7776864" cy="4893647"/>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ar-IQ" sz="2400" b="1" dirty="0"/>
              <a:t>المسافة والازاحة الزاوية </a:t>
            </a:r>
            <a:endParaRPr lang="en-US" sz="2400" dirty="0"/>
          </a:p>
          <a:p>
            <a:r>
              <a:rPr lang="ar-IQ" sz="2400" dirty="0"/>
              <a:t>اذا تحرك جسم حركة دائرية حول محور دوران وكان هذا المحور خارجي مثلا من اجل ان تكون الحالة واضحة وكما في حركة لاعب </a:t>
            </a:r>
            <a:r>
              <a:rPr lang="ar-IQ" sz="2400" dirty="0" err="1"/>
              <a:t>الجمناستك</a:t>
            </a:r>
            <a:r>
              <a:rPr lang="ar-IQ" sz="2400" dirty="0"/>
              <a:t> على العقلة في حركة الدورة الكبرى فان المسافة تكون هي الفرق بين الوضع الأول لبدء الحركة والوضع النهائي الذي يصله الجسم في حركته وتقاس المسافة في هنا بوحدات مختلفة عن وحدات قياس المسافة الخطية اذ تكون عن طريق الدوائر او القطاعات او الدرجات والتي تكون هي الوحدة الأصغر بين تلك الوحدات التي تم ذكرها , فاذا اكمل اللاعب دورة كاملة مثلا فانه يكون قد قطع مسافة 360 درجة او 6.28 قطاع او دورة واحدة اما اذا قطع مسافة اقل ولم ينهي الدورة كاملة مثلا قطع </a:t>
            </a:r>
            <a:r>
              <a:rPr lang="ar-IQ" sz="2400" dirty="0" err="1"/>
              <a:t>حركتة</a:t>
            </a:r>
            <a:r>
              <a:rPr lang="ar-IQ" sz="2400" dirty="0"/>
              <a:t> قبل الوصول للوضع الأول لبدء الحركة فقد يكون قطع مسافة اقل من 30 كان تكون 320 درجة .</a:t>
            </a:r>
            <a:endParaRPr lang="en-US" sz="2400" dirty="0"/>
          </a:p>
          <a:p>
            <a:r>
              <a:rPr lang="ar-IQ" sz="2400" dirty="0"/>
              <a:t>اما الازاحة الزاوية فيمكن ان نستدل عليها من خلال الفرق بين وضعي الجسم من بداية الحركة الى نهاية الحركة وهو 360-320 = 40 درجة مثلا </a:t>
            </a:r>
            <a:endParaRPr lang="en-US" sz="2400" dirty="0"/>
          </a:p>
        </p:txBody>
      </p:sp>
    </p:spTree>
    <p:extLst>
      <p:ext uri="{BB962C8B-B14F-4D97-AF65-F5344CB8AC3E}">
        <p14:creationId xmlns:p14="http://schemas.microsoft.com/office/powerpoint/2010/main" val="78529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620688"/>
            <a:ext cx="6048672" cy="5539978"/>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ar-IQ" dirty="0"/>
              <a:t> </a:t>
            </a:r>
            <a:endParaRPr lang="en-US" dirty="0"/>
          </a:p>
          <a:p>
            <a:r>
              <a:rPr lang="ar-IQ" sz="2400" b="1" dirty="0"/>
              <a:t>السرعة الزاوية </a:t>
            </a:r>
            <a:endParaRPr lang="en-US" sz="2400" dirty="0"/>
          </a:p>
          <a:p>
            <a:r>
              <a:rPr lang="ar-IQ" sz="2400" dirty="0"/>
              <a:t>تعرف بانها المعدل الزمني لتغير الانتقال الزاوي للجسم او هي معدل الازاحة الزاوية </a:t>
            </a:r>
            <a:endParaRPr lang="en-US" sz="2400" dirty="0"/>
          </a:p>
          <a:p>
            <a:r>
              <a:rPr lang="ar-IQ" sz="2400" dirty="0"/>
              <a:t>السرعة الزاوية = الانتقال الزاوي / الزمن </a:t>
            </a:r>
            <a:endParaRPr lang="en-US" sz="2400" dirty="0"/>
          </a:p>
          <a:p>
            <a:r>
              <a:rPr lang="ar-IQ" sz="2400" dirty="0"/>
              <a:t>وكما ذكرنا سابقا فان طريقة حساب السرعة الزاوية في هذه الحالة </a:t>
            </a:r>
            <a:r>
              <a:rPr lang="ar-IQ" sz="2400" dirty="0" err="1"/>
              <a:t>تتشابة</a:t>
            </a:r>
            <a:r>
              <a:rPr lang="ar-IQ" sz="2400" dirty="0"/>
              <a:t> مع السرعة في الحركة الخطية لكن تختلف في وحدات القياس </a:t>
            </a:r>
            <a:endParaRPr lang="en-US" sz="2400" dirty="0"/>
          </a:p>
          <a:p>
            <a:r>
              <a:rPr lang="ar-IQ" sz="2400" dirty="0"/>
              <a:t>فاذا دار الجسم دائرة كاملة فانه يقطع مسافة 360 درجة </a:t>
            </a:r>
            <a:endParaRPr lang="en-US" sz="2400" dirty="0"/>
          </a:p>
          <a:p>
            <a:r>
              <a:rPr lang="ar-IQ" sz="2400" dirty="0"/>
              <a:t>اما اذا تحرك مسافة على محيط الدائرة تساوي نصف قطر الدائرة فتتكون زاوية مقابلة لتلك المسافة ويطلق عليها بالزاوية النصف قطرية ( القطاع) وان كل دائرة تحتوي على 6.28 قطاع </a:t>
            </a:r>
            <a:endParaRPr lang="en-US" sz="2400" dirty="0"/>
          </a:p>
          <a:p>
            <a:r>
              <a:rPr lang="ar-IQ" sz="2400" dirty="0"/>
              <a:t>وان عدد درجات القطاع الواحد هي 57.3 درجة وهذا من خلال  360/6.28 = 57.3 درجة </a:t>
            </a:r>
            <a:endParaRPr lang="en-US" sz="2400" dirty="0"/>
          </a:p>
        </p:txBody>
      </p:sp>
    </p:spTree>
    <p:extLst>
      <p:ext uri="{BB962C8B-B14F-4D97-AF65-F5344CB8AC3E}">
        <p14:creationId xmlns:p14="http://schemas.microsoft.com/office/powerpoint/2010/main" val="9505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997839"/>
            <a:ext cx="6912768" cy="38472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IQ" sz="2800" dirty="0"/>
              <a:t>م</a:t>
            </a:r>
            <a:r>
              <a:rPr lang="ar-IQ" sz="2400" dirty="0" smtClean="0"/>
              <a:t>ثال </a:t>
            </a:r>
            <a:r>
              <a:rPr lang="ar-IQ" sz="2400" dirty="0"/>
              <a:t>:- رامي مطرقة يدور 3 دورات افقية بزمن قدره 2.5 ثانية فما هي السرعة الزاوية للمطرقة بالدرجات والقطاعات .</a:t>
            </a:r>
            <a:endParaRPr lang="en-US" sz="2400" dirty="0"/>
          </a:p>
          <a:p>
            <a:r>
              <a:rPr lang="ar-IQ" sz="2400" dirty="0"/>
              <a:t>3*360=1080 درجة </a:t>
            </a:r>
            <a:endParaRPr lang="en-US" sz="2400" dirty="0"/>
          </a:p>
          <a:p>
            <a:r>
              <a:rPr lang="ar-IQ" sz="2400" dirty="0"/>
              <a:t>س ز = 1080/2.5 =433 درجة /</a:t>
            </a:r>
            <a:r>
              <a:rPr lang="ar-IQ" sz="2400" dirty="0" err="1"/>
              <a:t>ثا</a:t>
            </a:r>
            <a:r>
              <a:rPr lang="ar-IQ" sz="2400" dirty="0"/>
              <a:t> </a:t>
            </a:r>
            <a:endParaRPr lang="en-US" sz="2400" dirty="0"/>
          </a:p>
          <a:p>
            <a:r>
              <a:rPr lang="ar-IQ" sz="2400" dirty="0"/>
              <a:t>ومن اجل استخراج السرعة بالقطاع يمكن ان نحول ناتج السرعة الزاوية بالدرجات الى قطاعات وكما يأتي :</a:t>
            </a:r>
            <a:endParaRPr lang="en-US" sz="2400" dirty="0"/>
          </a:p>
          <a:p>
            <a:r>
              <a:rPr lang="ar-IQ" sz="2400" dirty="0"/>
              <a:t>س ز = 433/75.3 =7.5 قاع /</a:t>
            </a:r>
            <a:r>
              <a:rPr lang="ar-IQ" sz="2400" dirty="0" err="1"/>
              <a:t>ثا</a:t>
            </a:r>
            <a:r>
              <a:rPr lang="ar-IQ" sz="2400" dirty="0"/>
              <a:t> </a:t>
            </a:r>
            <a:endParaRPr lang="en-US" sz="2400" dirty="0"/>
          </a:p>
          <a:p>
            <a:r>
              <a:rPr lang="ar-IQ" sz="2400" dirty="0"/>
              <a:t>كما يمكن ان نستخرج السرعة الزاوية بالقطاعات من خلال </a:t>
            </a:r>
            <a:endParaRPr lang="en-US" sz="2400" dirty="0"/>
          </a:p>
          <a:p>
            <a:r>
              <a:rPr lang="ar-IQ" sz="2400" dirty="0"/>
              <a:t>1080/57.3 =18.84 قطاع </a:t>
            </a:r>
            <a:endParaRPr lang="en-US" sz="2400" dirty="0"/>
          </a:p>
          <a:p>
            <a:r>
              <a:rPr lang="ar-IQ" sz="2400" dirty="0"/>
              <a:t>س ز =18.84/2.5 =7.5 </a:t>
            </a:r>
            <a:endParaRPr lang="en-US" sz="2400" dirty="0"/>
          </a:p>
        </p:txBody>
      </p:sp>
    </p:spTree>
    <p:extLst>
      <p:ext uri="{BB962C8B-B14F-4D97-AF65-F5344CB8AC3E}">
        <p14:creationId xmlns:p14="http://schemas.microsoft.com/office/powerpoint/2010/main" val="226292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2136339"/>
            <a:ext cx="7560840" cy="341632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ar-IQ" sz="2400" dirty="0"/>
              <a:t>س: رامي ثقل يدور دورتين ونصف بزمن قدره 1.5 ثانية فما هي سرعته الزاوية بالدرجات والقطاعات </a:t>
            </a:r>
            <a:endParaRPr lang="en-US" sz="2400" dirty="0"/>
          </a:p>
          <a:p>
            <a:r>
              <a:rPr lang="ar-IQ" sz="2400" dirty="0"/>
              <a:t>2.5*360= 900 درجة </a:t>
            </a:r>
            <a:endParaRPr lang="en-US" sz="2400" dirty="0"/>
          </a:p>
          <a:p>
            <a:r>
              <a:rPr lang="ar-IQ" sz="2400" dirty="0"/>
              <a:t>س ز = 900/1.5 = 600 درجة /</a:t>
            </a:r>
            <a:r>
              <a:rPr lang="ar-IQ" sz="2400" dirty="0" err="1"/>
              <a:t>ثا</a:t>
            </a:r>
            <a:r>
              <a:rPr lang="ar-IQ" sz="2400" dirty="0"/>
              <a:t> </a:t>
            </a:r>
            <a:endParaRPr lang="en-US" sz="2400" dirty="0"/>
          </a:p>
          <a:p>
            <a:r>
              <a:rPr lang="ar-IQ" sz="2400" dirty="0"/>
              <a:t>س ز = 900/57.3 = 10.17 قطاع /</a:t>
            </a:r>
            <a:r>
              <a:rPr lang="ar-IQ" sz="2400" dirty="0" err="1"/>
              <a:t>ثا</a:t>
            </a:r>
            <a:r>
              <a:rPr lang="ar-IQ" sz="2400" dirty="0"/>
              <a:t> </a:t>
            </a:r>
            <a:endParaRPr lang="en-US" sz="2400" dirty="0"/>
          </a:p>
          <a:p>
            <a:r>
              <a:rPr lang="ar-IQ" sz="2400" b="1" dirty="0"/>
              <a:t>مثال :-ذراع رياضي تتحرك مسافة 114.6 درجة بزمن 0.5 </a:t>
            </a:r>
            <a:r>
              <a:rPr lang="ar-IQ" sz="2400" b="1" dirty="0" err="1"/>
              <a:t>ثا</a:t>
            </a:r>
            <a:r>
              <a:rPr lang="ar-IQ" sz="2400" b="1" dirty="0"/>
              <a:t>  احسب السرعة الزاوية بالدرجات والقطاعات والمسافة الخطية لليد اذا كان طول الذراع 0.60 م </a:t>
            </a:r>
            <a:endParaRPr lang="en-US" sz="2400" dirty="0"/>
          </a:p>
          <a:p>
            <a:r>
              <a:rPr lang="ar-IQ" sz="2400" b="1" dirty="0"/>
              <a:t>ج = 229.2     و 4     و 1.20</a:t>
            </a:r>
            <a:endParaRPr lang="en-US" sz="2400" dirty="0"/>
          </a:p>
        </p:txBody>
      </p:sp>
    </p:spTree>
    <p:extLst>
      <p:ext uri="{BB962C8B-B14F-4D97-AF65-F5344CB8AC3E}">
        <p14:creationId xmlns:p14="http://schemas.microsoft.com/office/powerpoint/2010/main" val="161309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260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331</Words>
  <Application>Microsoft Office PowerPoint</Application>
  <PresentationFormat>عرض على الشاشة (3:4)‏</PresentationFormat>
  <Paragraphs>27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البايوكينماتيك الزاوي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البايوكينماتيك الزاوي  </dc:title>
  <dc:creator>yarob</dc:creator>
  <cp:lastModifiedBy>yarob</cp:lastModifiedBy>
  <cp:revision>6</cp:revision>
  <dcterms:created xsi:type="dcterms:W3CDTF">2018-12-08T21:12:40Z</dcterms:created>
  <dcterms:modified xsi:type="dcterms:W3CDTF">2018-12-08T21:19:21Z</dcterms:modified>
</cp:coreProperties>
</file>